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1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6E77608-37A5-462D-9BBE-83FF5BE29853}" type="datetimeFigureOut">
              <a:rPr lang="ar-IQ" smtClean="0"/>
              <a:t>14/09/1441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1610F2B-19C9-4C2A-AD23-3DF25F4BAF47}" type="slidenum">
              <a:rPr lang="ar-IQ" smtClean="0"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7608-37A5-462D-9BBE-83FF5BE29853}" type="datetimeFigureOut">
              <a:rPr lang="ar-IQ" smtClean="0"/>
              <a:t>14/09/1441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0F2B-19C9-4C2A-AD23-3DF25F4BAF4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7608-37A5-462D-9BBE-83FF5BE29853}" type="datetimeFigureOut">
              <a:rPr lang="ar-IQ" smtClean="0"/>
              <a:t>14/09/1441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0F2B-19C9-4C2A-AD23-3DF25F4BAF4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7608-37A5-462D-9BBE-83FF5BE29853}" type="datetimeFigureOut">
              <a:rPr lang="ar-IQ" smtClean="0"/>
              <a:t>14/09/1441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0F2B-19C9-4C2A-AD23-3DF25F4BAF4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7608-37A5-462D-9BBE-83FF5BE29853}" type="datetimeFigureOut">
              <a:rPr lang="ar-IQ" smtClean="0"/>
              <a:t>14/09/1441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0F2B-19C9-4C2A-AD23-3DF25F4BAF4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7608-37A5-462D-9BBE-83FF5BE29853}" type="datetimeFigureOut">
              <a:rPr lang="ar-IQ" smtClean="0"/>
              <a:t>14/09/1441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0F2B-19C9-4C2A-AD23-3DF25F4BAF47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7608-37A5-462D-9BBE-83FF5BE29853}" type="datetimeFigureOut">
              <a:rPr lang="ar-IQ" smtClean="0"/>
              <a:t>14/09/1441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0F2B-19C9-4C2A-AD23-3DF25F4BAF4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7608-37A5-462D-9BBE-83FF5BE29853}" type="datetimeFigureOut">
              <a:rPr lang="ar-IQ" smtClean="0"/>
              <a:t>14/09/1441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0F2B-19C9-4C2A-AD23-3DF25F4BAF4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7608-37A5-462D-9BBE-83FF5BE29853}" type="datetimeFigureOut">
              <a:rPr lang="ar-IQ" smtClean="0"/>
              <a:t>14/09/1441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0F2B-19C9-4C2A-AD23-3DF25F4BAF4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7608-37A5-462D-9BBE-83FF5BE29853}" type="datetimeFigureOut">
              <a:rPr lang="ar-IQ" smtClean="0"/>
              <a:t>14/09/1441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0F2B-19C9-4C2A-AD23-3DF25F4BAF47}" type="slidenum">
              <a:rPr lang="ar-IQ" smtClean="0"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7608-37A5-462D-9BBE-83FF5BE29853}" type="datetimeFigureOut">
              <a:rPr lang="ar-IQ" smtClean="0"/>
              <a:t>14/09/1441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0F2B-19C9-4C2A-AD23-3DF25F4BAF4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6E77608-37A5-462D-9BBE-83FF5BE29853}" type="datetimeFigureOut">
              <a:rPr lang="ar-IQ" smtClean="0"/>
              <a:t>14/09/1441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1610F2B-19C9-4C2A-AD23-3DF25F4BAF47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475656" y="692696"/>
            <a:ext cx="70202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b="1" dirty="0" smtClean="0"/>
              <a:t>أهمية البقوليات في التربة </a:t>
            </a:r>
          </a:p>
          <a:p>
            <a:r>
              <a:rPr lang="ar-IQ" b="1" dirty="0" smtClean="0"/>
              <a:t>تعتبر العائلة البقولية من اهم العوائل النباتية , لكونها تشمل اعداد كبيرة من المحاصيل الاقتصادية حيث تضم هذه العائلة 600 جنس وحوالي 1300 نوع , الا ان 18 نوع فقط المستخدمة منها في تغذية الانسان , وتشير الدراسات الى اهمية البقوليات مثل </a:t>
            </a:r>
            <a:r>
              <a:rPr lang="ar-IQ" b="1" dirty="0" err="1" smtClean="0"/>
              <a:t>الباقلاء</a:t>
            </a:r>
            <a:r>
              <a:rPr lang="ar-IQ" b="1" dirty="0" smtClean="0"/>
              <a:t> والتي تعد مصدر غذاء يومي لكثير من سكان العالم , هناك بعض البلدان مثل غرب كندا قامت باستبدال الصويا </a:t>
            </a:r>
            <a:r>
              <a:rPr lang="ar-IQ" b="1" dirty="0" err="1" smtClean="0"/>
              <a:t>بالباقلاء</a:t>
            </a:r>
            <a:r>
              <a:rPr lang="ar-IQ" b="1" dirty="0" smtClean="0"/>
              <a:t> . </a:t>
            </a:r>
          </a:p>
          <a:p>
            <a:r>
              <a:rPr lang="ar-IQ" b="1" dirty="0" smtClean="0"/>
              <a:t>تحتوي  البقوليات البذرية  على نسبة عالية من البروتين , كما تحتوي على نسبة كبيرة من الاحماض الامينية , مثل </a:t>
            </a:r>
            <a:r>
              <a:rPr lang="ar-IQ" b="1" dirty="0" err="1" smtClean="0"/>
              <a:t>اللايسين</a:t>
            </a:r>
            <a:r>
              <a:rPr lang="ar-IQ" b="1" dirty="0" smtClean="0"/>
              <a:t> </a:t>
            </a:r>
            <a:r>
              <a:rPr lang="ar-IQ" b="1" dirty="0" err="1" smtClean="0"/>
              <a:t>والتربتوفان</a:t>
            </a:r>
            <a:r>
              <a:rPr lang="ar-IQ" b="1" dirty="0" smtClean="0"/>
              <a:t> . </a:t>
            </a:r>
          </a:p>
          <a:p>
            <a:r>
              <a:rPr lang="ar-IQ" b="1" dirty="0" smtClean="0"/>
              <a:t>تعاني بعض المحاصيل البقولية من بعض المشاكل التي ادت الى انخفاض قيمتها الغذائية مثل صعوبة تحضيرها للطعام . وصعوبة هضمها لامتلاكها بعض المركبات تصعب عملية هضمها وتمثيلها . 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198418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259632" y="612845"/>
            <a:ext cx="67687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b="1" dirty="0" smtClean="0"/>
              <a:t>اهم المشاكل المتعلقة بالبقوليات </a:t>
            </a:r>
          </a:p>
          <a:p>
            <a:r>
              <a:rPr lang="ar-IQ" b="1" dirty="0" smtClean="0"/>
              <a:t>1- ظاهرة التحسس </a:t>
            </a:r>
            <a:r>
              <a:rPr lang="ar-IQ" b="1" dirty="0" err="1" smtClean="0"/>
              <a:t>للباقلاء</a:t>
            </a:r>
            <a:r>
              <a:rPr lang="ar-IQ" b="1" dirty="0" smtClean="0"/>
              <a:t>  </a:t>
            </a:r>
            <a:r>
              <a:rPr lang="en-US" b="1" dirty="0" err="1" smtClean="0"/>
              <a:t>Favicm</a:t>
            </a:r>
            <a:endParaRPr lang="en-US" b="1" dirty="0" smtClean="0"/>
          </a:p>
          <a:p>
            <a:r>
              <a:rPr lang="ar-IQ" b="1" dirty="0" smtClean="0"/>
              <a:t>ويقصد به حدوث فقر الدم التحليلي </a:t>
            </a:r>
            <a:r>
              <a:rPr lang="ar-IQ" b="1" dirty="0" err="1" smtClean="0"/>
              <a:t>للاشخاص</a:t>
            </a:r>
            <a:r>
              <a:rPr lang="ar-IQ" b="1" dirty="0" smtClean="0"/>
              <a:t> الحساسين بعد اكل </a:t>
            </a:r>
            <a:r>
              <a:rPr lang="ar-IQ" b="1" dirty="0" err="1" smtClean="0"/>
              <a:t>الباقلاء</a:t>
            </a:r>
            <a:r>
              <a:rPr lang="ar-IQ" b="1" dirty="0" smtClean="0"/>
              <a:t>  , وقد انتشرت ظاهرة التحسس بعدة بلدان من العالم وبشكل خاص مناطق البحر الابيض , اذ تنتشر في بعض البلدان بنسبة 5 الى 1000 شخص . </a:t>
            </a:r>
          </a:p>
          <a:p>
            <a:r>
              <a:rPr lang="ar-IQ" b="1" dirty="0" smtClean="0"/>
              <a:t>اما في العراق فتظهر حالات التحسس  خلال شهري اذار ونيسان  وهو وقت توفر </a:t>
            </a:r>
            <a:r>
              <a:rPr lang="ar-IQ" b="1" dirty="0" err="1" smtClean="0"/>
              <a:t>الباقلاء</a:t>
            </a:r>
            <a:r>
              <a:rPr lang="ar-IQ" b="1" dirty="0" smtClean="0"/>
              <a:t> في السوق . ان التحلل الناتج من </a:t>
            </a:r>
            <a:r>
              <a:rPr lang="ar-IQ" b="1" dirty="0" err="1" smtClean="0"/>
              <a:t>الباقلاء</a:t>
            </a:r>
            <a:r>
              <a:rPr lang="ar-IQ" b="1" dirty="0" smtClean="0"/>
              <a:t> يتباين في الشدة والخطورة حيث يكون احيانا مصحوب بالتبول الدموي والغثيان ,   ان علامات التحلل كرات الدم الحمراء والتي تظهر بعد 5 – 24 ساعة من تناول </a:t>
            </a:r>
            <a:r>
              <a:rPr lang="ar-IQ" b="1" dirty="0" err="1" smtClean="0"/>
              <a:t>الباقلاء</a:t>
            </a:r>
            <a:r>
              <a:rPr lang="ar-IQ" b="1" dirty="0" smtClean="0"/>
              <a:t> . </a:t>
            </a:r>
          </a:p>
          <a:p>
            <a:r>
              <a:rPr lang="ar-IQ" b="1" dirty="0" smtClean="0"/>
              <a:t>تحدث هذه الحالة بسبب  انخفاض انزيم  </a:t>
            </a:r>
            <a:r>
              <a:rPr lang="en-US" b="1" dirty="0" smtClean="0"/>
              <a:t>G6PD  ( </a:t>
            </a:r>
            <a:r>
              <a:rPr lang="ar-IQ" b="1" dirty="0" smtClean="0"/>
              <a:t>كلوكوز 6فوسفات </a:t>
            </a:r>
            <a:r>
              <a:rPr lang="ar-IQ" b="1" dirty="0" err="1" smtClean="0"/>
              <a:t>الديهايروجينيز</a:t>
            </a:r>
            <a:r>
              <a:rPr lang="ar-IQ" b="1" dirty="0" smtClean="0"/>
              <a:t> ) والمانع لحصول ال </a:t>
            </a:r>
            <a:r>
              <a:rPr lang="en-US" b="1" dirty="0" err="1" smtClean="0"/>
              <a:t>Favism</a:t>
            </a:r>
            <a:r>
              <a:rPr lang="en-US" b="1" dirty="0" smtClean="0"/>
              <a:t>  , </a:t>
            </a:r>
            <a:r>
              <a:rPr lang="ar-IQ" b="1" dirty="0" smtClean="0"/>
              <a:t>وقد تم اختبار نقص هذا الانزيم ( </a:t>
            </a:r>
            <a:r>
              <a:rPr lang="en-US" b="1" dirty="0" smtClean="0"/>
              <a:t>G6PD  ) </a:t>
            </a:r>
            <a:r>
              <a:rPr lang="ar-IQ" b="1" dirty="0" smtClean="0"/>
              <a:t>في الدم المأخوذ من 305 من الذكور و 394 من الاناث من اللذين يعانون من حساسية </a:t>
            </a:r>
            <a:r>
              <a:rPr lang="ar-IQ" b="1" dirty="0" err="1" smtClean="0"/>
              <a:t>الباقلاء</a:t>
            </a:r>
            <a:r>
              <a:rPr lang="ar-IQ" b="1" dirty="0" smtClean="0"/>
              <a:t> حيث وجد ان نقص الانزيم للذكور بنسية 12.4 % ولدى الاناث ( 8.8 ) ولجميع الاعمار , </a:t>
            </a:r>
            <a:r>
              <a:rPr lang="ar-IQ" b="1" dirty="0" err="1" smtClean="0"/>
              <a:t>الاانه</a:t>
            </a:r>
            <a:r>
              <a:rPr lang="ar-IQ" b="1" dirty="0" smtClean="0"/>
              <a:t> بشكل عام تكون الاصابات في الاطفال اكبر مما هي علية في الاعمار الكبيرة  . 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1978305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619672" y="1700808"/>
            <a:ext cx="61926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b="1" dirty="0" smtClean="0"/>
              <a:t>وقد شخص  تحلل كريات الدم الحمراء في جسم الانسان بسبب مركبات </a:t>
            </a:r>
            <a:r>
              <a:rPr lang="ar-IQ" sz="2000" b="1" dirty="0" err="1" smtClean="0"/>
              <a:t>كلاكوسيدية</a:t>
            </a:r>
            <a:r>
              <a:rPr lang="ar-IQ" sz="2000" b="1" dirty="0" smtClean="0"/>
              <a:t> ومركبات </a:t>
            </a:r>
            <a:r>
              <a:rPr lang="ar-IQ" sz="2000" b="1" dirty="0" err="1" smtClean="0"/>
              <a:t>برميدية</a:t>
            </a:r>
            <a:r>
              <a:rPr lang="ar-IQ" sz="2000" b="1" dirty="0" smtClean="0"/>
              <a:t> ( والذي يسمى  </a:t>
            </a:r>
            <a:r>
              <a:rPr lang="en-US" sz="2000" b="1" dirty="0" err="1" smtClean="0"/>
              <a:t>Vicine</a:t>
            </a:r>
            <a:r>
              <a:rPr lang="en-US" sz="2000" b="1" dirty="0" smtClean="0"/>
              <a:t>  </a:t>
            </a:r>
            <a:r>
              <a:rPr lang="ar-IQ" sz="2000" b="1" dirty="0" smtClean="0"/>
              <a:t>و </a:t>
            </a:r>
            <a:r>
              <a:rPr lang="en-US" sz="2000" b="1" dirty="0" err="1" smtClean="0"/>
              <a:t>Convicine</a:t>
            </a:r>
            <a:r>
              <a:rPr lang="en-US" sz="2000" b="1" dirty="0" smtClean="0"/>
              <a:t>   ) , </a:t>
            </a:r>
            <a:r>
              <a:rPr lang="ar-IQ" sz="2000" b="1" dirty="0" smtClean="0"/>
              <a:t>هذه المركبات عند تحللها حامضيا بفعل انزيم </a:t>
            </a:r>
            <a:r>
              <a:rPr lang="en-US" sz="2000" b="1" dirty="0" smtClean="0"/>
              <a:t>B-</a:t>
            </a:r>
            <a:r>
              <a:rPr lang="en-US" sz="2000" b="1" dirty="0" err="1" smtClean="0"/>
              <a:t>giycosiedase</a:t>
            </a:r>
            <a:r>
              <a:rPr lang="en-US" sz="2000" b="1" dirty="0" smtClean="0"/>
              <a:t>  </a:t>
            </a:r>
            <a:r>
              <a:rPr lang="ar-IQ" sz="2000" b="1" dirty="0" smtClean="0"/>
              <a:t>بيتا </a:t>
            </a:r>
            <a:r>
              <a:rPr lang="ar-IQ" sz="2000" b="1" dirty="0" err="1" smtClean="0"/>
              <a:t>كلاكوسايدز</a:t>
            </a:r>
            <a:r>
              <a:rPr lang="ar-IQ" sz="2000" b="1" dirty="0" smtClean="0"/>
              <a:t>  الى مركبات </a:t>
            </a:r>
            <a:r>
              <a:rPr lang="en-US" sz="2000" b="1" dirty="0" err="1" smtClean="0"/>
              <a:t>Aglycones</a:t>
            </a:r>
            <a:r>
              <a:rPr lang="en-US" sz="2000" b="1" dirty="0" smtClean="0"/>
              <a:t>  </a:t>
            </a:r>
            <a:r>
              <a:rPr lang="ar-IQ" sz="2000" b="1" dirty="0" smtClean="0"/>
              <a:t>هذه المركبات تسبب اكسدة ما يسمى  </a:t>
            </a:r>
            <a:r>
              <a:rPr lang="en-US" sz="2000" b="1" dirty="0" err="1" smtClean="0"/>
              <a:t>Glatothions</a:t>
            </a:r>
            <a:r>
              <a:rPr lang="en-US" sz="2000" b="1" dirty="0" smtClean="0"/>
              <a:t>  </a:t>
            </a:r>
            <a:r>
              <a:rPr lang="ar-IQ" sz="2000" b="1" dirty="0" smtClean="0"/>
              <a:t>المختزل  وتحوله الى الدورة المؤكسدة في خلايا الدم الحمراء </a:t>
            </a:r>
          </a:p>
          <a:p>
            <a:endParaRPr lang="ar-IQ" sz="2000" b="1" dirty="0"/>
          </a:p>
        </p:txBody>
      </p:sp>
    </p:spTree>
    <p:extLst>
      <p:ext uri="{BB962C8B-B14F-4D97-AF65-F5344CB8AC3E}">
        <p14:creationId xmlns:p14="http://schemas.microsoft.com/office/powerpoint/2010/main" val="93663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259632" y="620688"/>
            <a:ext cx="662473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b="1" dirty="0" smtClean="0"/>
              <a:t>- مثبط انزيم التربسين </a:t>
            </a:r>
            <a:r>
              <a:rPr lang="en-US" sz="2000" b="1" dirty="0" err="1" smtClean="0"/>
              <a:t>Trypsen</a:t>
            </a:r>
            <a:r>
              <a:rPr lang="en-US" sz="2000" b="1" dirty="0" smtClean="0"/>
              <a:t> :  </a:t>
            </a:r>
            <a:r>
              <a:rPr lang="ar-IQ" sz="2000" b="1" dirty="0" smtClean="0"/>
              <a:t>وهو عبارة عن بروتين وزنه الجزيئي من (20000الى 25000 ) ويعتبر من اكثر العوامل </a:t>
            </a:r>
            <a:r>
              <a:rPr lang="ar-IQ" sz="2000" b="1" dirty="0" err="1" smtClean="0"/>
              <a:t>البايلوجية</a:t>
            </a:r>
            <a:r>
              <a:rPr lang="ar-IQ" sz="2000" b="1" dirty="0" smtClean="0"/>
              <a:t> التي تؤثر في القيمة الغذائية  لحليب وبروتين فول الصويا , والتي تسبب تنشيط هضم البروتين بواسطة انزيمات محللة له والموجودة في الامعاء الدقيقة خاصا انزيم التربسين  والذي يؤدي الى انخفاض معدلات العضم وتضخم البنكرياس , لذا وجب قبل تناول حليب فول الصويا غليه لمدة ساعة بدرجة حرارة 93 م  او لمدة 9 دقائق على درجة حرارة (  121 م )  . حيث تعمل هذه المعالجة على تثبيط عمل الانزيم </a:t>
            </a:r>
          </a:p>
          <a:p>
            <a:endParaRPr lang="ar-IQ" sz="2000" b="1" dirty="0" smtClean="0"/>
          </a:p>
          <a:p>
            <a:endParaRPr lang="ar-IQ" sz="2000" b="1" dirty="0" smtClean="0"/>
          </a:p>
          <a:p>
            <a:endParaRPr lang="ar-IQ" sz="2000" b="1" dirty="0"/>
          </a:p>
        </p:txBody>
      </p:sp>
    </p:spTree>
    <p:extLst>
      <p:ext uri="{BB962C8B-B14F-4D97-AF65-F5344CB8AC3E}">
        <p14:creationId xmlns:p14="http://schemas.microsoft.com/office/powerpoint/2010/main" val="281217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259632" y="889844"/>
            <a:ext cx="640871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b="1" dirty="0" smtClean="0"/>
          </a:p>
          <a:p>
            <a:r>
              <a:rPr lang="ar-IQ" b="1" dirty="0" smtClean="0"/>
              <a:t>•	3- انزيم </a:t>
            </a:r>
            <a:r>
              <a:rPr lang="ar-IQ" b="1" dirty="0" err="1" smtClean="0"/>
              <a:t>اللايبوجينز</a:t>
            </a:r>
            <a:r>
              <a:rPr lang="ar-IQ" b="1" dirty="0" smtClean="0"/>
              <a:t>  </a:t>
            </a:r>
            <a:r>
              <a:rPr lang="en-US" b="1" dirty="0" err="1" smtClean="0"/>
              <a:t>Lipoxygenase</a:t>
            </a:r>
            <a:r>
              <a:rPr lang="en-US" b="1" dirty="0" smtClean="0"/>
              <a:t>  </a:t>
            </a:r>
            <a:r>
              <a:rPr lang="ar-IQ" b="1" dirty="0" smtClean="0"/>
              <a:t>والنكهة غير المرغوبة في البقوليات </a:t>
            </a:r>
          </a:p>
          <a:p>
            <a:r>
              <a:rPr lang="ar-IQ" b="1" dirty="0" smtClean="0"/>
              <a:t>يعد هذا الانزيم من الانزيمات الموجودة في العائلة البقولية وان فول الصويا يعتبر غني بهذا الانزيم , لذا يستخدم هذا المحصول كمصدر للحصول عليه ولقد اجريت عدة ابحاث على هذا الانزيم والنكهة في البقول . </a:t>
            </a:r>
          </a:p>
          <a:p>
            <a:r>
              <a:rPr lang="ar-IQ" b="1" dirty="0" smtClean="0"/>
              <a:t>ومن اهم هذه الابحاث : </a:t>
            </a:r>
          </a:p>
          <a:p>
            <a:r>
              <a:rPr lang="ar-IQ" b="1" dirty="0" smtClean="0"/>
              <a:t>1- مشاكل النكهة غير المرغوبة عند اضافة طحين فول الصويا في صناعة الخبز : لقد لوحظ ان اضافة طحين فول الصويا كان بسبب ظهور رائحة غير مرغوبة حتى في حالة الاضافة القليلة ( 4 % ) وذلك لغرض رفع نسبة البروتين في الخبز ودعم نسبة </a:t>
            </a:r>
            <a:r>
              <a:rPr lang="ar-IQ" b="1" dirty="0" err="1" smtClean="0"/>
              <a:t>اللايسين</a:t>
            </a:r>
            <a:r>
              <a:rPr lang="ar-IQ" b="1" dirty="0" smtClean="0"/>
              <a:t> , لان اضافة هذا الانزيم تعمل على تحسين لون الخبز وطراوته , كما يقوم </a:t>
            </a:r>
            <a:r>
              <a:rPr lang="ar-IQ" b="1" dirty="0" err="1" smtClean="0"/>
              <a:t>بااكسدة</a:t>
            </a:r>
            <a:r>
              <a:rPr lang="ar-IQ" b="1" dirty="0" smtClean="0"/>
              <a:t> الكلوتين وجعل الخبز اكثر طراوة . </a:t>
            </a:r>
          </a:p>
          <a:p>
            <a:endParaRPr lang="ar-IQ" b="1" dirty="0" smtClean="0"/>
          </a:p>
          <a:p>
            <a:r>
              <a:rPr lang="ar-IQ" b="1" dirty="0" smtClean="0"/>
              <a:t>4- مشكلة النكهة في حليب فول الصويا . </a:t>
            </a:r>
          </a:p>
          <a:p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6679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</TotalTime>
  <Words>433</Words>
  <Application>Microsoft Office PowerPoint</Application>
  <PresentationFormat>عرض على الشاشة (3:4)‏</PresentationFormat>
  <Paragraphs>19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أوستن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HP</cp:lastModifiedBy>
  <cp:revision>1</cp:revision>
  <dcterms:created xsi:type="dcterms:W3CDTF">2020-05-06T20:55:25Z</dcterms:created>
  <dcterms:modified xsi:type="dcterms:W3CDTF">2020-05-06T21:01:03Z</dcterms:modified>
</cp:coreProperties>
</file>